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7"/>
  </p:handoutMasterIdLst>
  <p:sldIdLst>
    <p:sldId id="381" r:id="rId4"/>
    <p:sldId id="561" r:id="rId5"/>
    <p:sldId id="1014" r:id="rId6"/>
    <p:sldId id="1306" r:id="rId8"/>
    <p:sldId id="1313" r:id="rId9"/>
    <p:sldId id="1314" r:id="rId10"/>
    <p:sldId id="1315" r:id="rId11"/>
    <p:sldId id="1316" r:id="rId12"/>
    <p:sldId id="1317" r:id="rId13"/>
    <p:sldId id="1318" r:id="rId14"/>
    <p:sldId id="1319" r:id="rId15"/>
    <p:sldId id="1320" r:id="rId16"/>
    <p:sldId id="1321" r:id="rId17"/>
    <p:sldId id="1322" r:id="rId18"/>
    <p:sldId id="1323" r:id="rId19"/>
    <p:sldId id="1324" r:id="rId20"/>
    <p:sldId id="1307" r:id="rId21"/>
    <p:sldId id="1311" r:id="rId22"/>
    <p:sldId id="1312" r:id="rId23"/>
    <p:sldId id="1308" r:id="rId24"/>
    <p:sldId id="1244" r:id="rId25"/>
    <p:sldId id="1082" r:id="rId26"/>
    <p:sldId id="1233" r:id="rId27"/>
    <p:sldId id="750" r:id="rId28"/>
    <p:sldId id="751" r:id="rId29"/>
    <p:sldId id="752" r:id="rId30"/>
    <p:sldId id="753" r:id="rId31"/>
    <p:sldId id="754" r:id="rId32"/>
    <p:sldId id="1310" r:id="rId33"/>
    <p:sldId id="756" r:id="rId34"/>
    <p:sldId id="757" r:id="rId35"/>
    <p:sldId id="758" r:id="rId36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76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91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Linux下的.so是基于Linux下的动态链接,其功能和作用类似与windows下.dll文件。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https://developer.android.com/ndk/guides/abis.html?hl=zh-cn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NDK是属于 Android 的，与Java并无直接关系</a:t>
            </a:r>
            <a:endParaRPr lang="zh-CN" altLang="en-US"/>
          </a:p>
          <a:p>
            <a:r>
              <a:rPr lang="zh-CN" altLang="en-US"/>
              <a:t>即可通过 NDK在 Android中 使用 JNI与本地代码（如C、C++）交互</a:t>
            </a:r>
            <a:endParaRPr lang="zh-CN" altLang="en-US"/>
          </a:p>
          <a:p>
            <a:r>
              <a:rPr lang="zh-CN" altLang="en-US"/>
              <a:t>即 Android开发的功能需要本地代码（C/C++）实现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3" Type="http://schemas.openxmlformats.org/officeDocument/2006/relationships/image" Target="../media/image11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Relationship Id="rId3" Type="http://schemas.openxmlformats.org/officeDocument/2006/relationships/image" Target="../media/image12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2" Type="http://schemas.openxmlformats.org/officeDocument/2006/relationships/image" Target="../media/image13.png"/><Relationship Id="rId1" Type="http://schemas.openxmlformats.org/officeDocument/2006/relationships/tags" Target="../tags/tag4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6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70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7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使用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Giflib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加载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gif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图片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33988" y="273812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93345" y="1111250"/>
            <a:ext cx="12005310" cy="52787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常用C/C++编译器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clang 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是一个C、C++、Object-C的轻量级编译器。基于LLVM（LLVM是以C++编写而成的构架编译器的框架系统，可以说是一个用于开发编译器相关的库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GNU C编译器。原本只能处理C语言，很快扩展，变得可处理C++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g++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GNU c++编译器，后缀为.c的源文件，gcc把它当作是C程序，而g++当作是C++程序；后缀为.cpp的，两者都会认为是c++程序，g++会自动链接c++标准库stl，gcc不会，gcc不会定义__cplusplus宏，而g++会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GDB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是一个由GNU开源组织发布的、UNIX/Linux操作系统下的、基于命令行的、功能强大的程序调试工具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67640" y="1111250"/>
            <a:ext cx="11901170" cy="46145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C/C++文件编译过程 </a:t>
            </a:r>
            <a:r>
              <a:rPr lang="zh-CN" altLang="en-US" sz="2000" b="1" spc="2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面试点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预处理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预处理阶段主要处理include和define等。它把#include包含进来的.h 文件插入到#include所在的位置，把源程序中使用到的用#define定义的宏用实际的字符串代替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编译阶段，编译器检查代码的规范性、语法错误等，检查无误后，编译器把代码翻译成汇编语言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汇编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汇编阶段把 .s文件翻译成二进制机器指令文件.o,这个阶段接收.c, .i, .s的文件都没有问题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链接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链接阶段，链接的是其余的</a:t>
            </a:r>
            <a:r>
              <a:rPr lang="zh-CN" altLang="en-US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函数库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，比如我们自己编写的c/c++文件中用到了三方的函数库，在连接阶段就需要连接三方函数库，如果连接不到就会报错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330200" y="1244600"/>
            <a:ext cx="11737975" cy="432435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静态库（static libaray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通常情况下，对函数库的链接是放在编译时期（compile time）完成的。所有相关的对象文件（object file）与牵涉到的函数库（library）被链接合成一个可执行文件（executable file）。程序在运行时，与函数库再无瓜葛，因为所有需要的函数已拷贝到自己门下。所以这些函数库被成为静态库（static libaray），通常文件名为“libxxx.a”的形式 </a:t>
            </a:r>
            <a:r>
              <a:rPr lang="en-US" altLang="zh-CN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可以使用静态库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动态链接库（dynamic link library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.so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把对一些库函数的链接载入推迟到程序运行的时期（runtime）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可以实现进程之间的资源共享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将一些程序升级变得简单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甚至可以真正坐到链接载入完全由程序员在程序代码中控制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96215" y="1368425"/>
            <a:ext cx="11501755" cy="35394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什么是交叉编译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在当前编译平台下，编译出来的程序只能放到当前平台下运行，比如，我们在 x86 平台上，编写程序并编译成可执行程序。这种方式下，我们使用 x86 平台上的工具，开发针对 x86 平台本身的可执行程序，这个编译过程称为本地编译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交叉编译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在当前编译平台下，编译出来的程序能运行在体系结构不同的另一种目标平台上，但是编译平台本身却不能运行该程序，比如，我们在 x86 平台上，编写程序并编译成能运行在 ARM 平台的程序，编译得到的程序在 x86 平台上是不能运行的，必须放到 ARM 平台上才能运行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3025" y="1187450"/>
            <a:ext cx="11569065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什么是交叉编译链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严格意义上来说，交叉编译器，只是指交叉编译的gcc，但是实际上为了方便，我们常说的交叉编译器就是交叉工具链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5" y="2452370"/>
            <a:ext cx="8877300" cy="416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39700" y="1111250"/>
            <a:ext cx="12004675" cy="57404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交叉编译链的命名规则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我们使用交叉编译链时，常常会看到这样的名字: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arm-none-linux-gnueabi-gcc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arm-cortex_a8-linux-gnueabi-gcc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mips-malta-linux-gnu-gcc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这些交叉编译链的命名规则似乎是通用的，有一定的规则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arch-core-kernel-system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arch： 用于哪个目标平台。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core： 使用的是哪个CPU Core，如Cortex A8，但是这一组命名好像比较灵活，在其它厂家提供的交叉编译链中，有以厂家名称命名的，也有以开发板命名的，或者直接是none或cross的。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kernel： 所运行的OS，见过的有Linux，uclinux，bare（无OS）。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systen：交叉编译链所选择的库函数和目标映像的规范，如gnu，gnueabi等。其中gnu等价于glibc+oabi；gnueabi等价于glibc+eabi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82550" y="1111250"/>
            <a:ext cx="514985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应用二进制接口(ABI)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TPL3L`3GA%4NB_XLTB[[MD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-3175"/>
            <a:ext cx="8153400" cy="658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调用c流程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76245" y="36195"/>
            <a:ext cx="6238875" cy="71456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与java数据类型对应关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7500" y="-247650"/>
            <a:ext cx="6477000" cy="7353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36525"/>
            <a:ext cx="10058400" cy="6168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>
            <p:custDataLst>
              <p:tags r:id="rId1"/>
            </p:custDataLst>
          </p:nvPr>
        </p:nvGrpSpPr>
        <p:grpSpPr>
          <a:xfrm>
            <a:off x="630555" y="1287780"/>
            <a:ext cx="9056370" cy="4549140"/>
            <a:chOff x="993" y="2028"/>
            <a:chExt cx="10762" cy="5492"/>
          </a:xfrm>
        </p:grpSpPr>
        <p:sp>
          <p:nvSpPr>
            <p:cNvPr id="72" name="矩形 71"/>
            <p:cNvSpPr/>
            <p:nvPr>
              <p:custDataLst>
                <p:tags r:id="rId2"/>
              </p:custDataLst>
            </p:nvPr>
          </p:nvSpPr>
          <p:spPr>
            <a:xfrm>
              <a:off x="993" y="2028"/>
              <a:ext cx="10762" cy="54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3"/>
              </p:custDataLst>
            </p:nvPr>
          </p:nvSpPr>
          <p:spPr>
            <a:xfrm>
              <a:off x="1184" y="2223"/>
              <a:ext cx="10362" cy="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6"/>
            <p:cNvSpPr/>
            <p:nvPr>
              <p:custDataLst>
                <p:tags r:id="rId4"/>
              </p:custDataLst>
            </p:nvPr>
          </p:nvSpPr>
          <p:spPr>
            <a:xfrm>
              <a:off x="993" y="2028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 rot="10800000">
              <a:off x="10691" y="6456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JNI</a:t>
            </a:r>
            <a:r>
              <a:rPr lang="zh-CN" altLang="en-US" sz="2660" b="1" dirty="0" smtClean="0">
                <a:sym typeface="+mn-ea"/>
              </a:rPr>
              <a:t>面试题总结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7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6" name="Title 6"/>
          <p:cNvSpPr txBox="1"/>
          <p:nvPr>
            <p:custDataLst>
              <p:tags r:id="rId8"/>
            </p:custDataLst>
          </p:nvPr>
        </p:nvSpPr>
        <p:spPr>
          <a:xfrm>
            <a:off x="1244600" y="1686560"/>
            <a:ext cx="8037195" cy="3646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 和 NDK 的理解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JNIEnv 和 JavaVM 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解释一下 JNI 中全局引用和局部引用的区别和使用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线程间数据怎么互相访问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怎么定位 NDK 中的问题和错误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静态注册和动态注册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77" y="55642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>
            <p:custDataLst>
              <p:tags r:id="rId1"/>
            </p:custDataLst>
          </p:nvPr>
        </p:nvGrpSpPr>
        <p:grpSpPr>
          <a:xfrm>
            <a:off x="537845" y="1119505"/>
            <a:ext cx="10206355" cy="4721225"/>
            <a:chOff x="847" y="1763"/>
            <a:chExt cx="15348" cy="4934"/>
          </a:xfrm>
        </p:grpSpPr>
        <p:sp>
          <p:nvSpPr>
            <p:cNvPr id="36" name="折角形 35"/>
            <p:cNvSpPr/>
            <p:nvPr>
              <p:custDataLst>
                <p:tags r:id="rId2"/>
              </p:custDataLst>
            </p:nvPr>
          </p:nvSpPr>
          <p:spPr>
            <a:xfrm>
              <a:off x="847" y="1763"/>
              <a:ext cx="15348" cy="4935"/>
            </a:xfrm>
            <a:prstGeom prst="foldedCorner">
              <a:avLst>
                <a:gd name="adj" fmla="val 2432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>
              <p:custDataLst>
                <p:tags r:id="rId3"/>
              </p:custDataLst>
            </p:nvPr>
          </p:nvSpPr>
          <p:spPr>
            <a:xfrm>
              <a:off x="2138" y="1763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今天的干货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5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8" name="Title 6"/>
          <p:cNvSpPr txBox="1"/>
          <p:nvPr>
            <p:custDataLst>
              <p:tags r:id="rId6"/>
            </p:custDataLst>
          </p:nvPr>
        </p:nvSpPr>
        <p:spPr>
          <a:xfrm>
            <a:off x="907415" y="1931670"/>
            <a:ext cx="9006840" cy="27006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Gif图片正确的加载姿势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编写JNI的基本步骤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如何在Android Studio下开发NDK应用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如何编写CMakeLists.txt脚本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39420" y="1368425"/>
            <a:ext cx="10835005" cy="343852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定义：Java Native Interface，即 Java本地接口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 使得Java 与 本地其他类型语言（如C、C++）交互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 Java 调用 Native 语言的一种特性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是属于 Java 的，与 Android 无直接关系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实际中的驱动都是C/C++开发的,通过JNI,Java可以调用C/c++实现的驱动，从而扩展Java虚拟机的能力。另外，在高效率的数学运算、游戏的实时渲染、音视频的编码和解码等方面，一般都是用C开发的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5465" y="1482725"/>
            <a:ext cx="8616315" cy="21856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为什么要有 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实际使用中，Java 需要与 本地代码 进行交互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 Java 具备跨平台的特点，所以Java 与 本地代码交互的能力非常弱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 JNI特性 增强 Java 与 本地代码交互的能力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545465" y="1244600"/>
            <a:ext cx="9149715" cy="32346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实现步骤 面试考点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在Java中声明Native方法（即需要调用的本地方法）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编译上述 Java源文件javac（得到 .class文件）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 javah 命令导出JNI的头文件（.h文件）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 Java需要交互的本地代码 实现在 Java中声明的Native方法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编译.so库文件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通过Java命令执行 Java程序，最终实现Java调用本地代码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20675" y="1111250"/>
            <a:ext cx="11064240" cy="56299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NDK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(C/C++)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SDK(Java)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性质是一样的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定义：Native Development Kit，是 Android的一个工具开发包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作用：快速开发C、 C++的动态库，并自动将so和应用一起打包成 APK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在Android的场景下 使用JNI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提供了把.so和.apk打包的工具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NDK提供的库有限，仅拥有算法效率和敏感的问题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提供了交叉编译器，用于生成特定的CPU平台动态库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运行效率高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代码安全性高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功能拓展性好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易于代码复用和移植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68275" y="1311275"/>
            <a:ext cx="9578975" cy="2517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NDK与JNI关系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JNI是实现Java调用C/C++的途径，NDK是Android中实现JNI的手段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即在Android的开发环境中，通过NDK从而实现JNI的功能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Java的优点是跨平台，和操作系统之间的调用由JVM完成，但是一些和操作系统相关的操作就无法完成，JNI的出现刚好弥补了这个缺陷，也完善了Java语言，将java扩展得更为强大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8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8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  <p:tag name="KSO_WM_UNIT_TEXTBOXSTYLE_TEMPLATEID" val="3135479"/>
  <p:tag name="KSO_WM_UNIT_TEXTBOXSTYLE_TYPE" val="8"/>
</p:tagLst>
</file>

<file path=ppt/tags/tag14.xml><?xml version="1.0" encoding="utf-8"?>
<p:tagLst xmlns:p="http://schemas.openxmlformats.org/presentationml/2006/main">
  <p:tag name="KSO_WM_SLIDE_ITEM_CNT" val="4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d67f705-947d-42bc-b370-c038e2b28c86}"/>
  <p:tag name="KSO_WM_UNIT_TEXTBOXSTYLE_INDEX" val="14"/>
  <p:tag name="KSO_WM_UNIT_TEXTBOXSTYLE_TYPE" val="MultOutline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dbd173c-5864-4e29-bcee-1511d2668539}"/>
  <p:tag name="KSO_WM_UNIT_TEXTBOXSTYLE_INDEX" val="14"/>
  <p:tag name="KSO_WM_UNIT_TEXTBOXSTYLE_TYPE" val="MultOutline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2f21c5-2d2e-40ea-98df-bdc0674d4cdf}"/>
  <p:tag name="KSO_WM_UNIT_TEXTBOXSTYLE_INDEX" val="14"/>
  <p:tag name="KSO_WM_UNIT_TEXTBOXSTYLE_TYPE" val="MultOutline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428de88-5ad0-4388-a88a-bda0c4e9a799}"/>
  <p:tag name="KSO_WM_UNIT_TEXTBOXSTYLE_INDEX" val="14"/>
  <p:tag name="KSO_WM_UNIT_TEXTBOXSTYLE_TYPE" val="MultOutline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56d7332-0765-461e-958e-3f452810151a}"/>
  <p:tag name="KSO_WM_UNIT_TEXTBOXSTYLE_INDEX" val="14"/>
  <p:tag name="KSO_WM_UNIT_TEXTBOXSTYLE_TYPE" val="MultOutline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80c12497-30f0-428c-9509-a99a9c79de07}"/>
  <p:tag name="KSO_WM_UNIT_TEXTBOXSTYLE_INDEX" val="14"/>
  <p:tag name="KSO_WM_UNIT_TEXTBOXSTYLE_TYPE" val="MultOutline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69e1ea6-8bd9-447e-8a33-bca843753a8c}"/>
  <p:tag name="KSO_WM_UNIT_TEXTBOXSTYLE_INDEX" val="14"/>
  <p:tag name="KSO_WM_UNIT_TEXTBOXSTYLE_TYPE" val="MultOutline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58ff221-9022-466f-86e4-9c7458706441}"/>
  <p:tag name="KSO_WM_UNIT_TEXTBOXSTYLE_INDEX" val="14"/>
  <p:tag name="KSO_WM_UNIT_TEXTBOXSTYLE_TYPE" val="MultOutline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c7b61da4-c0dc-4031-b0ce-9ec60ad54598}"/>
  <p:tag name="KSO_WM_UNIT_TEXTBOXSTYLE_INDEX" val="14"/>
  <p:tag name="KSO_WM_UNIT_TEXTBOXSTYLE_TYPE" val="MultOutline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7e62beb-49d9-4230-a584-1a607bf80037}"/>
  <p:tag name="KSO_WM_UNIT_TEXTBOXSTYLE_INDEX" val="14"/>
  <p:tag name="KSO_WM_UNIT_TEXTBOXSTYLE_TYPE" val="MultOutline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9823454a-20fa-40ce-847c-27b1ba2654a9}"/>
  <p:tag name="KSO_WM_UNIT_TEXTBOXSTYLE_INDEX" val="14"/>
  <p:tag name="KSO_WM_UNIT_TEXTBOXSTYLE_TYPE" val="MultOutline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64ffbb16-60d2-4f11-8514-95b591337321}"/>
  <p:tag name="KSO_WM_UNIT_TEXTBOXSTYLE_INDEX" val="11"/>
  <p:tag name="KSO_WM_UNIT_TEXTBOXSTYLE_TYPE" val="OneParaTitle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REFSHAPE" val="640200028"/>
  <p:tag name="KSO_WM_UNIT_PLACING_PICTURE_USER_VIEWPORT" val="{&quot;height&quot;:11820,&quot;width&quot;:9825}"/>
</p:tagLst>
</file>

<file path=ppt/tags/tag41.xml><?xml version="1.0" encoding="utf-8"?>
<p:tagLst xmlns:p="http://schemas.openxmlformats.org/presentationml/2006/main">
  <p:tag name="KSO_WM_SLIDE_ITEM_CNT" val="4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REFSHAPE" val="339702700"/>
  <p:tag name="KSO_WM_UNIT_PLACING_PICTURE_USER_VIEWPORT" val="{&quot;height&quot;:11580,&quot;width&quot;:10200}"/>
</p:tagLst>
</file>

<file path=ppt/tags/tag44.xml><?xml version="1.0" encoding="utf-8"?>
<p:tagLst xmlns:p="http://schemas.openxmlformats.org/presentationml/2006/main">
  <p:tag name="KSO_WM_SLIDE_ITEM_CNT" val="4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KSO_WM_UNIT_TEXTBOXSTYLE_GUID" val="{694f7082-8e2c-4793-a20d-122f6c3d6fef}"/>
</p:tagLst>
</file>

<file path=ppt/tags/tag48.xml><?xml version="1.0" encoding="utf-8"?>
<p:tagLst xmlns:p="http://schemas.openxmlformats.org/presentationml/2006/main">
  <p:tag name="KSO_WM_UNIT_TEXTBOXSTYLE_SHAPETYPE" val="1"/>
  <p:tag name="KSO_WM_UNIT_TEXTBOXSTYLE_ADJUSTLEFT" val="0_-48.32503"/>
  <p:tag name="KSO_WM_UNIT_TEXTBOXSTYLE_ADJUSTTOP" val="0_-31.39999"/>
  <p:tag name="KSO_WM_UNIT_TEXTBOXSTYLE_ADJUSTWIDTH" val="100_97.59998"/>
  <p:tag name="KSO_WM_UNIT_TEXTBOXSTYLE_ADJUSTHEIGTH" val="100_62.8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67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49.xml><?xml version="1.0" encoding="utf-8"?>
<p:tagLst xmlns:p="http://schemas.openxmlformats.org/presentationml/2006/main">
  <p:tag name="KSO_WM_UNIT_TEXTBOXSTYLE_SHAPETYPE" val="1"/>
  <p:tag name="KSO_WM_UNIT_TEXTBOXSTYLE_ADJUSTLEFT" val="0_-38.77502"/>
  <p:tag name="KSO_WM_UNIT_TEXTBOXSTYLE_ADJUSTTOP" val="0_-21.64999"/>
  <p:tag name="KSO_WM_UNIT_TEXTBOXSTYLE_ADJUSTWIDTH" val="100_77.59998"/>
  <p:tag name="KSO_WM_UNIT_TEXTBOXSTYLE_ADJUSTHEIGTH" val="100_43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67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UNIT_TEXTBOXSTYLE_SHAPETYPE" val="1"/>
  <p:tag name="KSO_WM_UNIT_TEXTBOXSTYLE_ADJUSTLEFT" val="0_-48.3196"/>
  <p:tag name="KSO_WM_UNIT_TEXTBOXSTYLE_ADJUSTTOP" val="0_-31.3945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67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51.xml><?xml version="1.0" encoding="utf-8"?>
<p:tagLst xmlns:p="http://schemas.openxmlformats.org/presentationml/2006/main">
  <p:tag name="KSO_WM_UNIT_TEXTBOXSTYLE_SHAPETYPE" val="1"/>
  <p:tag name="KSO_WM_UNIT_TEXTBOXSTYLE_ADJUSTLEFT" val="100_-3.919617"/>
  <p:tag name="KSO_WM_UNIT_TEXTBOXSTYLE_ADJUSTTOP" val="100_-21.744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67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367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  <p:tag name="KSO_WM_UNIT_TEXTBOXSTYLE_TEMPLATEID" val="3135557"/>
  <p:tag name="KSO_WM_UNIT_TEXTBOXSTYLE_TYPE" val="8"/>
</p:tagLst>
</file>

<file path=ppt/tags/tag55.xml><?xml version="1.0" encoding="utf-8"?>
<p:tagLst xmlns:p="http://schemas.openxmlformats.org/presentationml/2006/main">
  <p:tag name="KSO_WM_SLIDE_ITEM_CNT" val="4"/>
</p:tagLst>
</file>

<file path=ppt/tags/tag56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UNIT_TEXTBOXSTYLE_GUID" val="{049da05e-01dd-41cf-a235-62dc244a5450}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KSO_WM_DOC_GUID" val="{ebae741e-f6be-4508-b345-b70f422bb64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4186</Words>
  <Application>WPS 演示</Application>
  <PresentationFormat>宽屏</PresentationFormat>
  <Paragraphs>316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Impact</vt:lpstr>
      <vt:lpstr>Broadway</vt:lpstr>
      <vt:lpstr>Broadway BT</vt:lpstr>
      <vt:lpstr>Arial Unicode MS</vt:lpstr>
      <vt:lpstr>Segoe UI</vt:lpstr>
      <vt:lpstr>Roboto condensed</vt:lpstr>
      <vt:lpstr>Segoe Print</vt:lpstr>
      <vt:lpstr>等线 Light</vt:lpstr>
      <vt:lpstr>Wingdings</vt:lpstr>
      <vt:lpstr>WPS-Bullets</vt:lpstr>
      <vt:lpstr>Batang</vt:lpstr>
      <vt:lpstr>Constantia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5167</cp:revision>
  <dcterms:created xsi:type="dcterms:W3CDTF">2016-08-30T15:34:00Z</dcterms:created>
  <dcterms:modified xsi:type="dcterms:W3CDTF">2020-01-01T11:36:23Z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